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82" r:id="rId4"/>
    <p:sldId id="267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81" r:id="rId13"/>
    <p:sldId id="280" r:id="rId14"/>
    <p:sldId id="279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1W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9336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49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3581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3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3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90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3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E2BD16E-5BF4-4B70-B58A-3E7BDB22BE3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64031BE-0E50-4D55-96F5-3B4C86A3C1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87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62" y="0"/>
            <a:ext cx="935856" cy="935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7421" y="919734"/>
            <a:ext cx="2355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smtClean="0">
                <a:cs typeface="B Nazanin" panose="00000400000000000000" pitchFamily="2" charset="-78"/>
              </a:rPr>
              <a:t>پردیس ابوریحان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1421" y="2567836"/>
            <a:ext cx="7427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گروه حشره شناسی و بیماری های گیاهی</a:t>
            </a:r>
          </a:p>
          <a:p>
            <a:pPr algn="ctr"/>
            <a:endParaRPr lang="fa-IR" sz="3600" dirty="0" smtClean="0">
              <a:cs typeface="B Titr" panose="00000700000000000000" pitchFamily="2" charset="-78"/>
            </a:endParaRPr>
          </a:p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(</a:t>
            </a:r>
            <a:r>
              <a:rPr lang="fa-IR" sz="3600" dirty="0" smtClean="0">
                <a:cs typeface="B Titr" panose="00000700000000000000" pitchFamily="2" charset="-78"/>
              </a:rPr>
              <a:t>گیاه‌پزشکی</a:t>
            </a:r>
            <a:r>
              <a:rPr lang="fa-IR" sz="3600" dirty="0" smtClean="0">
                <a:cs typeface="B Titr" panose="000007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03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9945666" y="1"/>
            <a:ext cx="2246332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هیات علمی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1" y="1841062"/>
            <a:ext cx="3757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دکتر نرگس فلاحی چرخابی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رتبه علمی: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استادیار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تخصص: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باکتری شناسی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پست الکترونیکی:</a:t>
            </a:r>
          </a:p>
          <a:p>
            <a:pPr algn="ctr"/>
            <a:r>
              <a:rPr lang="en-US" sz="2000" dirty="0" smtClean="0">
                <a:cs typeface="B Nazanin" panose="00000400000000000000" pitchFamily="2" charset="-78"/>
              </a:rPr>
              <a:t>falahicharkhabi@ut.ac.ir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2050" name="Picture 2" descr="نرگس فلاحی چرخاب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96" y="1452511"/>
            <a:ext cx="2779907" cy="3870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Snip Single Corner Rectangle 9"/>
          <p:cNvSpPr/>
          <p:nvPr/>
        </p:nvSpPr>
        <p:spPr>
          <a:xfrm flipH="1">
            <a:off x="9832932" y="1"/>
            <a:ext cx="2359066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8260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9945666" y="1"/>
            <a:ext cx="2246332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هیات علمی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1" y="1678765"/>
            <a:ext cx="3757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دکتر حشمت اله امینیان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(عضو بازنشسته)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رتبه علمی: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دانشیار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تخصص: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بیماری های گیاهی، توکسیکولوژی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پست الکترونیکی:</a:t>
            </a:r>
          </a:p>
          <a:p>
            <a:pPr algn="ctr"/>
            <a:r>
              <a:rPr lang="en-US" sz="2000" dirty="0" smtClean="0">
                <a:cs typeface="B Nazanin" panose="00000400000000000000" pitchFamily="2" charset="-78"/>
              </a:rPr>
              <a:t>haminian@ut.ac.ir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8" y="1494956"/>
            <a:ext cx="2838897" cy="3845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nip Single Corner Rectangle 6"/>
          <p:cNvSpPr/>
          <p:nvPr/>
        </p:nvSpPr>
        <p:spPr>
          <a:xfrm flipH="1">
            <a:off x="9832932" y="1"/>
            <a:ext cx="2359066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5538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 flipH="1">
            <a:off x="10663706" y="1"/>
            <a:ext cx="1528291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کارشناسان</a:t>
            </a:r>
            <a:r>
              <a:rPr lang="fa-IR" sz="24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1339403" y="1964086"/>
            <a:ext cx="2717442" cy="3284114"/>
          </a:xfrm>
          <a:prstGeom prst="bracketPair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uble Bracket 9"/>
          <p:cNvSpPr/>
          <p:nvPr/>
        </p:nvSpPr>
        <p:spPr>
          <a:xfrm>
            <a:off x="8603086" y="1991451"/>
            <a:ext cx="2592947" cy="3271234"/>
          </a:xfrm>
          <a:prstGeom prst="bracketPair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4919731" y="1991451"/>
            <a:ext cx="2863402" cy="3284113"/>
          </a:xfrm>
          <a:prstGeom prst="bracketPair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04855" y="2202346"/>
            <a:ext cx="2189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نام و نام خانوادگی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</a:t>
            </a:r>
            <a:endParaRPr lang="fa-IR" dirty="0" smtClean="0">
              <a:cs typeface="B Nazanin" panose="00000400000000000000" pitchFamily="2" charset="-78"/>
            </a:endParaRP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ابراهیم </a:t>
            </a:r>
            <a:r>
              <a:rPr lang="fa-IR" dirty="0">
                <a:cs typeface="B Nazanin" panose="00000400000000000000" pitchFamily="2" charset="-78"/>
              </a:rPr>
              <a:t>رئیس </a:t>
            </a:r>
            <a:r>
              <a:rPr lang="fa-IR" dirty="0" smtClean="0">
                <a:cs typeface="B Nazanin" panose="00000400000000000000" pitchFamily="2" charset="-78"/>
              </a:rPr>
              <a:t>محمدی</a:t>
            </a:r>
            <a:endParaRPr lang="fa-IR" dirty="0">
              <a:cs typeface="B Nazanin" panose="00000400000000000000" pitchFamily="2" charset="-78"/>
            </a:endParaRPr>
          </a:p>
          <a:p>
            <a:pPr algn="ctr"/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سمت: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کارشناس </a:t>
            </a:r>
            <a:r>
              <a:rPr lang="fa-IR" dirty="0">
                <a:cs typeface="B Nazanin" panose="00000400000000000000" pitchFamily="2" charset="-78"/>
              </a:rPr>
              <a:t>جانورشناسی و شناسایی و مبارزه با علف </a:t>
            </a:r>
            <a:r>
              <a:rPr lang="fa-IR" dirty="0" smtClean="0">
                <a:cs typeface="B Nazanin" panose="00000400000000000000" pitchFamily="2" charset="-78"/>
              </a:rPr>
              <a:t>های </a:t>
            </a:r>
            <a:r>
              <a:rPr lang="fa-IR" dirty="0">
                <a:cs typeface="B Nazanin" panose="00000400000000000000" pitchFamily="2" charset="-78"/>
              </a:rPr>
              <a:t>هرز </a:t>
            </a:r>
            <a:endParaRPr lang="en-US" dirty="0" smtClean="0">
              <a:cs typeface="B Nazanin" panose="00000400000000000000" pitchFamily="2" charset="-78"/>
            </a:endParaRPr>
          </a:p>
          <a:p>
            <a:pPr algn="ctr"/>
            <a:endParaRPr lang="fa-IR" dirty="0" smtClean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پست الکترونیکی:</a:t>
            </a:r>
            <a:endParaRPr lang="en-US" b="1" dirty="0">
              <a:cs typeface="B Nazanin" panose="00000400000000000000" pitchFamily="2" charset="-78"/>
            </a:endParaRPr>
          </a:p>
          <a:p>
            <a:pPr algn="ctr"/>
            <a:r>
              <a:rPr lang="en-US" dirty="0" smtClean="0">
                <a:cs typeface="B Nazanin" panose="00000400000000000000" pitchFamily="2" charset="-78"/>
              </a:rPr>
              <a:t>eraism@ut.ac.ir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3015" y="2340845"/>
            <a:ext cx="2356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نام و نام خانوادگی:</a:t>
            </a: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صدیقه </a:t>
            </a:r>
            <a:r>
              <a:rPr lang="fa-IR" dirty="0">
                <a:cs typeface="B Nazanin" panose="00000400000000000000" pitchFamily="2" charset="-78"/>
              </a:rPr>
              <a:t>سالمی </a:t>
            </a:r>
            <a:r>
              <a:rPr lang="fa-IR" dirty="0" smtClean="0">
                <a:cs typeface="B Nazanin" panose="00000400000000000000" pitchFamily="2" charset="-78"/>
              </a:rPr>
              <a:t>معز</a:t>
            </a:r>
            <a:endParaRPr lang="fa-IR" dirty="0">
              <a:cs typeface="B Nazanin" panose="00000400000000000000" pitchFamily="2" charset="-78"/>
            </a:endParaRPr>
          </a:p>
          <a:p>
            <a:pPr algn="ctr"/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سمت: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کارشناس </a:t>
            </a:r>
            <a:r>
              <a:rPr lang="fa-IR" dirty="0">
                <a:cs typeface="B Nazanin" panose="00000400000000000000" pitchFamily="2" charset="-78"/>
              </a:rPr>
              <a:t>سیستماتیک حشرات </a:t>
            </a:r>
            <a:endParaRPr lang="en-US" dirty="0" smtClean="0">
              <a:cs typeface="B Nazanin" panose="00000400000000000000" pitchFamily="2" charset="-78"/>
            </a:endParaRP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fa-IR" dirty="0">
                <a:cs typeface="B Nazanin" panose="00000400000000000000" pitchFamily="2" charset="-78"/>
              </a:rPr>
              <a:t>اکولوژی </a:t>
            </a:r>
            <a:endParaRPr lang="en-US" dirty="0" smtClean="0">
              <a:cs typeface="B Nazanin" panose="00000400000000000000" pitchFamily="2" charset="-78"/>
            </a:endParaRPr>
          </a:p>
          <a:p>
            <a:pPr algn="ctr"/>
            <a:endParaRPr lang="en-US" dirty="0" smtClean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پست الکترونیکی:</a:t>
            </a:r>
            <a:endParaRPr lang="en-US" b="1" dirty="0">
              <a:cs typeface="B Nazanin" panose="00000400000000000000" pitchFamily="2" charset="-78"/>
            </a:endParaRPr>
          </a:p>
          <a:p>
            <a:pPr algn="ctr"/>
            <a:r>
              <a:rPr lang="en-US" dirty="0" smtClean="0">
                <a:cs typeface="B Nazanin" panose="00000400000000000000" pitchFamily="2" charset="-78"/>
              </a:rPr>
              <a:t>sesalemi@ut.ac.i</a:t>
            </a:r>
            <a:r>
              <a:rPr lang="en-US" dirty="0">
                <a:cs typeface="B Nazanin" panose="00000400000000000000" pitchFamily="2" charset="-78"/>
              </a:rPr>
              <a:t>r</a:t>
            </a:r>
            <a:endParaRPr lang="en-US" dirty="0" smtClean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9628" y="2450477"/>
            <a:ext cx="3296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نام و نام خانوادگی:</a:t>
            </a:r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fa-IR" dirty="0">
                <a:cs typeface="B Nazanin" panose="00000400000000000000" pitchFamily="2" charset="-78"/>
              </a:rPr>
              <a:t>  مهرنوش محمدی فر</a:t>
            </a:r>
          </a:p>
          <a:p>
            <a:pPr algn="ctr"/>
            <a:endParaRPr lang="fa-IR" dirty="0" smtClean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سمت:</a:t>
            </a: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کارشناس قارچ شناسی </a:t>
            </a:r>
            <a:endParaRPr lang="fa-IR" dirty="0" smtClean="0">
              <a:cs typeface="B Nazanin" panose="00000400000000000000" pitchFamily="2" charset="-78"/>
            </a:endParaRPr>
          </a:p>
          <a:p>
            <a:pPr algn="ctr"/>
            <a:endParaRPr lang="fa-IR" dirty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پست الکترونیکی:</a:t>
            </a:r>
          </a:p>
          <a:p>
            <a:pPr algn="ctr"/>
            <a:r>
              <a:rPr lang="en-US" sz="1600" dirty="0" smtClean="0">
                <a:cs typeface="B Nazanin" panose="00000400000000000000" pitchFamily="2" charset="-78"/>
              </a:rPr>
              <a:t>m.mohamadifar11@ut.ac.ir</a:t>
            </a:r>
            <a:r>
              <a:rPr lang="en-US" sz="1400" dirty="0" smtClean="0">
                <a:cs typeface="B Nazanin" panose="00000400000000000000" pitchFamily="2" charset="-78"/>
              </a:rPr>
              <a:t> 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6963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 flipH="1">
            <a:off x="9144000" y="0"/>
            <a:ext cx="3048000" cy="58872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فعالیت های پژوهشی گروه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9191" y="1139868"/>
            <a:ext cx="8417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00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- مدیریت جامع آفات (</a:t>
            </a:r>
            <a:r>
              <a:rPr lang="en-US" sz="2000" smtClean="0">
                <a:cs typeface="B Titr" panose="00000700000000000000" pitchFamily="2" charset="-78"/>
              </a:rPr>
              <a:t>IPM</a:t>
            </a:r>
            <a:r>
              <a:rPr lang="fa-IR" sz="2000" smtClean="0">
                <a:cs typeface="B Titr" panose="00000700000000000000" pitchFamily="2" charset="-78"/>
              </a:rPr>
              <a:t>) خصوصا در محصولات گلخانه ای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- کنترل بیولوژیک عوامل بیماری زا و حشرات مضر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- بررسی توکسین های گیاهی</a:t>
            </a:r>
            <a:endParaRPr lang="en-US" sz="200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>
                <a:cs typeface="B Titr" panose="00000700000000000000" pitchFamily="2" charset="-78"/>
              </a:rPr>
              <a:t>- سیستماتیک حشرات</a:t>
            </a:r>
          </a:p>
          <a:p>
            <a:pPr algn="r" rtl="1">
              <a:lnSpc>
                <a:spcPct val="150000"/>
              </a:lnSpc>
            </a:pPr>
            <a:r>
              <a:rPr lang="fa-IR" sz="2000">
                <a:cs typeface="B Titr" panose="00000700000000000000" pitchFamily="2" charset="-78"/>
              </a:rPr>
              <a:t>- بیماری های پس از برداشت محصولات باغبانی</a:t>
            </a:r>
          </a:p>
          <a:p>
            <a:pPr algn="r" rtl="1">
              <a:lnSpc>
                <a:spcPct val="150000"/>
              </a:lnSpc>
            </a:pPr>
            <a:r>
              <a:rPr lang="fa-IR" sz="2000">
                <a:cs typeface="B Titr" panose="00000700000000000000" pitchFamily="2" charset="-78"/>
              </a:rPr>
              <a:t>- نماتدهای خسارت زای ریشه گیاهان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- بررسی اثرات سموم بر روی آفات و عوامل طبیعی و تولید محصولات ارگانیک (بدون سم)</a:t>
            </a:r>
            <a:endParaRPr lang="en-US" sz="200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946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885117" y="1"/>
            <a:ext cx="1306879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امکانات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5095" y="1315233"/>
            <a:ext cx="43841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00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1 - آزمایشگاه بیماری های گیاهی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2 - آزمایشگاه قارچ شناسی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3 - آزمایشگاه نماتد شناسی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4 - آزمایشگاه میکروبیولوژی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5 - آزمایشگاه حشره شناسی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6 - آزمایشگاه فیزیولوژی حشرات و سم شناسی</a:t>
            </a:r>
            <a:endParaRPr lang="en-US" sz="200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649" y="1353705"/>
            <a:ext cx="4772417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00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7 - آزمایشگاه سیستماتیک حشرات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8 - آزمایشگاه جانورشناسی عمومی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9 - آزمایشگاه شناسایی و مبارزه با علف های هرز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10 - آزمایشگاه بیواکولوژی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11 - آزمایشگاه کنه شناسی</a:t>
            </a:r>
          </a:p>
          <a:p>
            <a:pPr algn="r" rtl="1">
              <a:lnSpc>
                <a:spcPct val="150000"/>
              </a:lnSpc>
            </a:pPr>
            <a:r>
              <a:rPr lang="fa-IR" sz="2000" smtClean="0">
                <a:cs typeface="B Titr" panose="00000700000000000000" pitchFamily="2" charset="-78"/>
              </a:rPr>
              <a:t>12 - گلخانه و اینسکتاریوم</a:t>
            </a:r>
            <a:endParaRPr lang="fa-IR" sz="200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0434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446707" y="1"/>
            <a:ext cx="1745290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آزمایشگاه ها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2" y="1088133"/>
            <a:ext cx="4751541" cy="356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1088133"/>
            <a:ext cx="4747365" cy="356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07912" y="5386192"/>
            <a:ext cx="44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smtClean="0">
                <a:cs typeface="B Titr" panose="00000700000000000000" pitchFamily="2" charset="-78"/>
              </a:rPr>
              <a:t>آزمایشگاه نماتد شناسی</a:t>
            </a:r>
            <a:endParaRPr lang="en-US" sz="280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177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446707" y="1"/>
            <a:ext cx="1745290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آزمایشگاه ها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912" y="5386192"/>
            <a:ext cx="44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smtClean="0">
                <a:cs typeface="B Titr" panose="00000700000000000000" pitchFamily="2" charset="-78"/>
              </a:rPr>
              <a:t>آزمایشگاه تحصیلات تکمیلی</a:t>
            </a:r>
            <a:endParaRPr lang="en-US" sz="280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71" y="1139867"/>
            <a:ext cx="5077216" cy="380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34" y="1139867"/>
            <a:ext cx="5077216" cy="380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2768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446707" y="1"/>
            <a:ext cx="1745290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آزمایشگاه ها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912" y="5386192"/>
            <a:ext cx="44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smtClean="0">
                <a:cs typeface="B Titr" panose="00000700000000000000" pitchFamily="2" charset="-78"/>
              </a:rPr>
              <a:t>آزمایشگاه ویروس شناسی</a:t>
            </a:r>
            <a:endParaRPr lang="en-US" sz="280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78" y="1089763"/>
            <a:ext cx="5060517" cy="379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76" y="1089763"/>
            <a:ext cx="5060516" cy="379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9215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446707" y="1"/>
            <a:ext cx="1745290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آزمایشگاه ها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912" y="5386192"/>
            <a:ext cx="44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smtClean="0">
                <a:cs typeface="B Titr" panose="00000700000000000000" pitchFamily="2" charset="-78"/>
              </a:rPr>
              <a:t>آزمایشگاه سم شناسی</a:t>
            </a:r>
            <a:endParaRPr lang="en-US" sz="280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27" y="1152394"/>
            <a:ext cx="5118969" cy="3839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99" y="1152394"/>
            <a:ext cx="5118970" cy="3839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7933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446707" y="1"/>
            <a:ext cx="1745290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آزمایشگاه ها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912" y="5386192"/>
            <a:ext cx="44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smtClean="0">
                <a:cs typeface="B Titr" panose="00000700000000000000" pitchFamily="2" charset="-78"/>
              </a:rPr>
              <a:t>آزمایشگاه قارچ شناسی</a:t>
            </a:r>
            <a:endParaRPr lang="en-US" sz="280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5" y="961868"/>
            <a:ext cx="5340263" cy="400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9" y="961867"/>
            <a:ext cx="5340263" cy="400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452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603831" y="1"/>
            <a:ext cx="1588167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معرفی گروه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4738" y="680120"/>
            <a:ext cx="5741684" cy="588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300" dirty="0">
                <a:cs typeface="B Nazanin" panose="00000400000000000000" pitchFamily="2" charset="-78"/>
              </a:rPr>
              <a:t>این گروه آموزشی پیش از سال 1376 تحت عنوان "حفاظت نباتات" فعالیت داشته و پس از آن، به "گروه </a:t>
            </a:r>
            <a:r>
              <a:rPr lang="fa-IR" sz="2300" dirty="0" smtClean="0">
                <a:cs typeface="B Nazanin" panose="00000400000000000000" pitchFamily="2" charset="-78"/>
              </a:rPr>
              <a:t>گیاه‌پزشکی</a:t>
            </a:r>
            <a:r>
              <a:rPr lang="fa-IR" sz="2300" dirty="0">
                <a:cs typeface="B Nazanin" panose="00000400000000000000" pitchFamily="2" charset="-78"/>
              </a:rPr>
              <a:t>" تغییر نام داده است. از سال 1388 نام این گروه به گروه "حشره شناسی و بیماری های گیاهی" تغییر یافته است. این گروه در حال حاضر، دارای 7 عضو </a:t>
            </a:r>
            <a:r>
              <a:rPr lang="fa-IR" sz="2300" dirty="0" smtClean="0">
                <a:cs typeface="B Nazanin" panose="00000400000000000000" pitchFamily="2" charset="-78"/>
              </a:rPr>
              <a:t>هیأت </a:t>
            </a:r>
            <a:r>
              <a:rPr lang="fa-IR" sz="2300" dirty="0">
                <a:cs typeface="B Nazanin" panose="00000400000000000000" pitchFamily="2" charset="-78"/>
              </a:rPr>
              <a:t>علمی می باشد که ضمن تدریس دروس مختلف در دو گرایش "حشره شناسی کشاورزی" و "بیماری شناسی گیاهی" به فعالیت های تحقیقاتی و پژوهشی اشتغال دارند. همچنین، این گروه در مقاطع تحصیلی کارشناسی "مهندسی </a:t>
            </a:r>
            <a:r>
              <a:rPr lang="fa-IR" sz="2300" dirty="0" smtClean="0">
                <a:cs typeface="B Nazanin" panose="00000400000000000000" pitchFamily="2" charset="-78"/>
              </a:rPr>
              <a:t>گیاه‌پزشکی</a:t>
            </a:r>
            <a:r>
              <a:rPr lang="fa-IR" sz="2300" dirty="0">
                <a:cs typeface="B Nazanin" panose="00000400000000000000" pitchFamily="2" charset="-78"/>
              </a:rPr>
              <a:t>" و کارشناسی ارشد در دو گرایش "حشره شناسی کشاورزی" و "بیماری شناسی گیاهی" دانشجو می پذیرد.</a:t>
            </a:r>
            <a:endParaRPr lang="en-US" sz="23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45" y="427037"/>
            <a:ext cx="4632102" cy="3474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3" y="4107174"/>
            <a:ext cx="3412586" cy="2654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8964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446707" y="1"/>
            <a:ext cx="1745290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آزمایشگاه ها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912" y="5386192"/>
            <a:ext cx="44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smtClean="0">
                <a:cs typeface="B Titr" panose="00000700000000000000" pitchFamily="2" charset="-78"/>
              </a:rPr>
              <a:t>آزمایشگاه کلکسیون حشرات</a:t>
            </a:r>
            <a:endParaRPr lang="en-US" sz="280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02" y="1199367"/>
            <a:ext cx="5144022" cy="3858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35" y="1199367"/>
            <a:ext cx="5139845" cy="385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1684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96" y="404862"/>
            <a:ext cx="9748341" cy="6250316"/>
          </a:xfrm>
          <a:prstGeom prst="rect">
            <a:avLst/>
          </a:prstGeom>
        </p:spPr>
      </p:pic>
      <p:sp>
        <p:nvSpPr>
          <p:cNvPr id="6" name="Snip Single Corner Rectangle 5"/>
          <p:cNvSpPr/>
          <p:nvPr/>
        </p:nvSpPr>
        <p:spPr>
          <a:xfrm flipH="1">
            <a:off x="10212946" y="1"/>
            <a:ext cx="1979052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موقعیت گروه</a:t>
            </a:r>
            <a:endParaRPr lang="en-US" sz="2400" dirty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21251" y="3245476"/>
            <a:ext cx="1352281" cy="553792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گروه حشره شناسی و بیماری های گیاهی</a:t>
            </a:r>
            <a:endParaRPr lang="en-US" sz="1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2552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10258816" y="1"/>
            <a:ext cx="1933182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0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04" y="1470044"/>
            <a:ext cx="2654369" cy="3973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874706" y="1670322"/>
            <a:ext cx="44968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دکتر </a:t>
            </a:r>
            <a:r>
              <a:rPr lang="fa-IR" sz="2000" dirty="0" smtClean="0">
                <a:cs typeface="B Nazanin" panose="00000400000000000000" pitchFamily="2" charset="-78"/>
              </a:rPr>
              <a:t>رضا صادقی</a:t>
            </a:r>
          </a:p>
          <a:p>
            <a:pPr algn="ctr"/>
            <a:endParaRPr lang="fa-IR" sz="2000" dirty="0" smtClean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رتبه علمی: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دانشیار</a:t>
            </a:r>
          </a:p>
          <a:p>
            <a:pPr algn="ctr"/>
            <a:endParaRPr lang="fa-IR" sz="2000" dirty="0" smtClean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تخصص:</a:t>
            </a:r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سم شناسی و فیزیولوژی حشرات</a:t>
            </a:r>
          </a:p>
          <a:p>
            <a:pPr algn="ctr"/>
            <a:endParaRPr lang="fa-IR" sz="2000" dirty="0" smtClean="0"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cs typeface="B Nazanin" panose="00000400000000000000" pitchFamily="2" charset="-78"/>
              </a:rPr>
              <a:t>پست الکترونیکی:</a:t>
            </a:r>
          </a:p>
          <a:p>
            <a:pPr algn="ctr" rtl="1"/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rsadeghi@ut.ac.ir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 flipH="1">
            <a:off x="9832932" y="1"/>
            <a:ext cx="2359066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7361" y="1285378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مدیر گروه: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Double Bracket 2"/>
          <p:cNvSpPr/>
          <p:nvPr/>
        </p:nvSpPr>
        <p:spPr>
          <a:xfrm>
            <a:off x="6697014" y="5035463"/>
            <a:ext cx="2614411" cy="1000136"/>
          </a:xfrm>
          <a:prstGeom prst="bracketPair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67883" y="4958450"/>
            <a:ext cx="24435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مسئول دفتر: </a:t>
            </a:r>
            <a:r>
              <a:rPr lang="fa-IR" dirty="0">
                <a:cs typeface="B Nazanin" panose="00000400000000000000" pitchFamily="2" charset="-78"/>
              </a:rPr>
              <a:t>وحیده </a:t>
            </a:r>
            <a:r>
              <a:rPr lang="fa-IR" dirty="0" smtClean="0">
                <a:cs typeface="B Nazanin" panose="00000400000000000000" pitchFamily="2" charset="-78"/>
              </a:rPr>
              <a:t>رستمی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cs typeface="B Nazanin" panose="00000400000000000000" pitchFamily="2" charset="-78"/>
              </a:rPr>
              <a:t>rostami62@ut.ac.ir</a:t>
            </a:r>
            <a:endParaRPr lang="fa-IR" sz="1400" dirty="0" smtClean="0"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400" b="1" dirty="0" smtClean="0">
                <a:cs typeface="B Nazanin" panose="00000400000000000000" pitchFamily="2" charset="-78"/>
              </a:rPr>
              <a:t>تلفکس: </a:t>
            </a:r>
            <a:r>
              <a:rPr lang="en-US" sz="1400" dirty="0" smtClean="0">
                <a:cs typeface="B Nazanin" panose="00000400000000000000" pitchFamily="2" charset="-78"/>
              </a:rPr>
              <a:t>021-36040909 </a:t>
            </a:r>
            <a:endParaRPr lang="fa-IR" sz="14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6055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9832932" y="1"/>
            <a:ext cx="2359066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61" y="1507353"/>
            <a:ext cx="2733347" cy="3878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26690" y="1507353"/>
            <a:ext cx="5185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endParaRPr lang="en-US" sz="2000" dirty="0">
              <a:cs typeface="B Nazanin" panose="00000400000000000000" pitchFamily="2" charset="-78"/>
            </a:endParaRPr>
          </a:p>
          <a:p>
            <a:pPr algn="ctr" fontAlgn="ctr"/>
            <a:r>
              <a:rPr lang="en-US" sz="2000" dirty="0">
                <a:cs typeface="B Nazanin" panose="00000400000000000000" pitchFamily="2" charset="-78"/>
              </a:rPr>
              <a:t> </a:t>
            </a:r>
          </a:p>
          <a:p>
            <a:pPr algn="ctr" fontAlgn="ctr"/>
            <a:r>
              <a:rPr lang="fa-IR" sz="2000" dirty="0" smtClean="0">
                <a:cs typeface="B Nazanin" panose="00000400000000000000" pitchFamily="2" charset="-78"/>
              </a:rPr>
              <a:t>دکتر لیلا ابراهیمی</a:t>
            </a:r>
          </a:p>
          <a:p>
            <a:pPr algn="ctr" fontAlgn="ctr"/>
            <a:endParaRPr lang="en-US" sz="2000" dirty="0">
              <a:cs typeface="B Nazanin" panose="00000400000000000000" pitchFamily="2" charset="-78"/>
            </a:endParaRPr>
          </a:p>
          <a:p>
            <a:pPr algn="ctr" fontAlgn="ctr"/>
            <a:r>
              <a:rPr lang="fa-IR" sz="2000" b="1" dirty="0">
                <a:cs typeface="B Nazanin" panose="00000400000000000000" pitchFamily="2" charset="-78"/>
              </a:rPr>
              <a:t>رتبه علمی</a:t>
            </a:r>
            <a:r>
              <a:rPr lang="fa-IR" sz="2000" b="1" dirty="0" smtClean="0">
                <a:cs typeface="B Nazanin" panose="00000400000000000000" pitchFamily="2" charset="-78"/>
              </a:rPr>
              <a:t>:</a:t>
            </a:r>
          </a:p>
          <a:p>
            <a:pPr algn="ctr" fontAlgn="ctr"/>
            <a:r>
              <a:rPr lang="fa-IR" sz="2000" dirty="0" smtClean="0">
                <a:cs typeface="B Nazanin" panose="00000400000000000000" pitchFamily="2" charset="-78"/>
              </a:rPr>
              <a:t> استادیار</a:t>
            </a:r>
          </a:p>
          <a:p>
            <a:pPr algn="ctr" fontAlgn="ctr"/>
            <a:endParaRPr lang="en-US" sz="2000" dirty="0">
              <a:cs typeface="B Nazanin" panose="00000400000000000000" pitchFamily="2" charset="-78"/>
            </a:endParaRPr>
          </a:p>
          <a:p>
            <a:pPr algn="ctr" fontAlgn="ctr"/>
            <a:r>
              <a:rPr lang="fa-IR" sz="2000" b="1" dirty="0">
                <a:cs typeface="B Nazanin" panose="00000400000000000000" pitchFamily="2" charset="-78"/>
              </a:rPr>
              <a:t>تخصص</a:t>
            </a:r>
            <a:r>
              <a:rPr lang="fa-IR" sz="2000" b="1" dirty="0" smtClean="0">
                <a:cs typeface="B Nazanin" panose="00000400000000000000" pitchFamily="2" charset="-78"/>
              </a:rPr>
              <a:t>:</a:t>
            </a:r>
          </a:p>
          <a:p>
            <a:pPr algn="ctr" fontAlgn="ctr"/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قارچ </a:t>
            </a:r>
            <a:r>
              <a:rPr lang="fa-IR" sz="2000" dirty="0" smtClean="0">
                <a:cs typeface="B Nazanin" panose="00000400000000000000" pitchFamily="2" charset="-78"/>
              </a:rPr>
              <a:t>شناسی</a:t>
            </a:r>
          </a:p>
          <a:p>
            <a:pPr algn="ctr" fontAlgn="ctr"/>
            <a:endParaRPr lang="fa-IR" sz="2000" dirty="0" smtClean="0">
              <a:cs typeface="B Nazanin" panose="00000400000000000000" pitchFamily="2" charset="-78"/>
            </a:endParaRPr>
          </a:p>
          <a:p>
            <a:pPr algn="ctr" fontAlgn="ctr"/>
            <a:r>
              <a:rPr lang="fa-IR" sz="2000" b="1" dirty="0" smtClean="0">
                <a:cs typeface="B Nazanin" panose="00000400000000000000" pitchFamily="2" charset="-78"/>
              </a:rPr>
              <a:t>پست </a:t>
            </a:r>
            <a:r>
              <a:rPr lang="fa-IR" sz="2000" b="1" dirty="0">
                <a:cs typeface="B Nazanin" panose="00000400000000000000" pitchFamily="2" charset="-78"/>
              </a:rPr>
              <a:t>الکترونیکی: 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algn="ctr" fontAlgn="ctr"/>
            <a:r>
              <a:rPr lang="fa-IR" sz="2000" dirty="0">
                <a:cs typeface="B Nazanin" panose="00000400000000000000" pitchFamily="2" charset="-78"/>
              </a:rPr>
              <a:t> </a:t>
            </a:r>
            <a:r>
              <a:rPr lang="en-US" sz="2000" dirty="0" smtClean="0">
                <a:cs typeface="B Nazanin" panose="00000400000000000000" pitchFamily="2" charset="-78"/>
              </a:rPr>
              <a:t>le_ebrahimi@ut.ac.ir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755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9908088" y="1"/>
            <a:ext cx="2283910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 smtClean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0" y="1469735"/>
            <a:ext cx="2680569" cy="3836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00801" y="1905765"/>
            <a:ext cx="3757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دکتر کتایون خردمند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رتبه علمی: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دانشیار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تخصص: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حشره شناسی کشاورزی، کنه شناسی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پست الکترونیکی:</a:t>
            </a:r>
          </a:p>
          <a:p>
            <a:pPr algn="ctr"/>
            <a:r>
              <a:rPr lang="en-US" sz="2000" dirty="0" smtClean="0">
                <a:cs typeface="B Nazanin" panose="00000400000000000000" pitchFamily="2" charset="-78"/>
              </a:rPr>
              <a:t>kkheradmand@ut.ac.ir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5" name="Snip Single Corner Rectangle 4"/>
          <p:cNvSpPr/>
          <p:nvPr/>
        </p:nvSpPr>
        <p:spPr>
          <a:xfrm flipH="1">
            <a:off x="9832932" y="1"/>
            <a:ext cx="2359066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549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9945666" y="1"/>
            <a:ext cx="2246332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هیات علمی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1" y="1970160"/>
            <a:ext cx="3757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دکتر ارسلان جمشیدنیا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رتبه علمی: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استادیار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تخصص: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اکولوژی و کنترل بیولوژیک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پست الکترونیکی:</a:t>
            </a:r>
          </a:p>
          <a:p>
            <a:pPr algn="ctr"/>
            <a:r>
              <a:rPr lang="en-US" sz="2000" dirty="0" smtClean="0">
                <a:cs typeface="B Nazanin" panose="00000400000000000000" pitchFamily="2" charset="-78"/>
              </a:rPr>
              <a:t>jamshidnia@ut.ac.ir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14" y="1433215"/>
            <a:ext cx="2734718" cy="39091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nip Single Corner Rectangle 6"/>
          <p:cNvSpPr/>
          <p:nvPr/>
        </p:nvSpPr>
        <p:spPr>
          <a:xfrm flipH="1">
            <a:off x="9832932" y="1"/>
            <a:ext cx="2359066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688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9945666" y="1"/>
            <a:ext cx="2246332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هیات علمی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1" y="1815305"/>
            <a:ext cx="3757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دکتر نوازاله صاحبانی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رتبه علمی: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دانشیار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تخصص: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بیماری های گیاهی، نماتدشناسی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پست الکترونیکی:</a:t>
            </a:r>
          </a:p>
          <a:p>
            <a:pPr algn="ctr"/>
            <a:r>
              <a:rPr lang="en-US" sz="2000" dirty="0" smtClean="0">
                <a:cs typeface="B Nazanin" panose="00000400000000000000" pitchFamily="2" charset="-78"/>
              </a:rPr>
              <a:t>sahebani@ut.ac.ir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24" y="1431716"/>
            <a:ext cx="2820175" cy="3912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nip Single Corner Rectangle 6"/>
          <p:cNvSpPr/>
          <p:nvPr/>
        </p:nvSpPr>
        <p:spPr>
          <a:xfrm flipH="1">
            <a:off x="9832932" y="1"/>
            <a:ext cx="2359066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075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flipH="1">
            <a:off x="9945666" y="1"/>
            <a:ext cx="2246332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هیات علمی</a:t>
            </a:r>
            <a:endParaRPr lang="en-US" sz="240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1" y="1802734"/>
            <a:ext cx="3757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دکتر حمید عادلی منش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رتبه علمی: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استادیار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تخصص:</a:t>
            </a:r>
          </a:p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حشره شناسی کشاورزی، سیستماتیک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پست الکترونیکی:</a:t>
            </a:r>
          </a:p>
          <a:p>
            <a:pPr algn="ctr"/>
            <a:r>
              <a:rPr lang="en-US" sz="2000" dirty="0" smtClean="0">
                <a:cs typeface="B Nazanin" panose="00000400000000000000" pitchFamily="2" charset="-78"/>
              </a:rPr>
              <a:t>hghajar@ut.ac.ir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56" y="1518454"/>
            <a:ext cx="2764226" cy="3738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nip Single Corner Rectangle 6"/>
          <p:cNvSpPr/>
          <p:nvPr/>
        </p:nvSpPr>
        <p:spPr>
          <a:xfrm flipH="1">
            <a:off x="9832932" y="1"/>
            <a:ext cx="2359066" cy="6737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اعضای هیأت علمی </a:t>
            </a:r>
            <a:endParaRPr lang="en-US" sz="2400" b="1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72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2">
      <a:dk1>
        <a:sysClr val="windowText" lastClr="000000"/>
      </a:dk1>
      <a:lt1>
        <a:sysClr val="window" lastClr="FFFFFF"/>
      </a:lt1>
      <a:dk2>
        <a:srgbClr val="3B650F"/>
      </a:dk2>
      <a:lt2>
        <a:srgbClr val="DEE4CA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156</TotalTime>
  <Words>563</Words>
  <Application>Microsoft Office PowerPoint</Application>
  <PresentationFormat>Custom</PresentationFormat>
  <Paragraphs>172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S1W</dc:creator>
  <cp:lastModifiedBy>neyzi</cp:lastModifiedBy>
  <cp:revision>17</cp:revision>
  <dcterms:created xsi:type="dcterms:W3CDTF">2020-11-04T07:40:46Z</dcterms:created>
  <dcterms:modified xsi:type="dcterms:W3CDTF">2020-11-05T09:51:15Z</dcterms:modified>
</cp:coreProperties>
</file>