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91" r:id="rId3"/>
    <p:sldId id="257" r:id="rId4"/>
    <p:sldId id="290" r:id="rId5"/>
    <p:sldId id="258" r:id="rId6"/>
    <p:sldId id="292" r:id="rId7"/>
    <p:sldId id="293" r:id="rId8"/>
    <p:sldId id="294" r:id="rId9"/>
    <p:sldId id="259" r:id="rId10"/>
    <p:sldId id="295" r:id="rId11"/>
    <p:sldId id="297" r:id="rId12"/>
    <p:sldId id="29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644C8-2A1E-4B1A-8298-346027814DAA}" type="datetimeFigureOut">
              <a:rPr lang="en-US" smtClean="0"/>
              <a:t>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5B7D0-93E8-4310-8CDE-C3E0F32AEC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88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55B7D0-93E8-4310-8CDE-C3E0F32AEC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76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C798F8-2B2E-4CA3-AD27-FFF5485219E0}" type="datetimeFigureOut">
              <a:rPr lang="en-US" smtClean="0"/>
              <a:pPr/>
              <a:t>2/10/2018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DDB4DE-347A-41F3-BE30-47D65E5727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98F8-2B2E-4CA3-AD27-FFF5485219E0}" type="datetimeFigureOut">
              <a:rPr lang="en-US" smtClean="0"/>
              <a:pPr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B4DE-347A-41F3-BE30-47D65E5727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98F8-2B2E-4CA3-AD27-FFF5485219E0}" type="datetimeFigureOut">
              <a:rPr lang="en-US" smtClean="0"/>
              <a:pPr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B4DE-347A-41F3-BE30-47D65E5727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98F8-2B2E-4CA3-AD27-FFF5485219E0}" type="datetimeFigureOut">
              <a:rPr lang="en-US" smtClean="0"/>
              <a:pPr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B4DE-347A-41F3-BE30-47D65E5727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98F8-2B2E-4CA3-AD27-FFF5485219E0}" type="datetimeFigureOut">
              <a:rPr lang="en-US" smtClean="0"/>
              <a:pPr/>
              <a:t>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B4DE-347A-41F3-BE30-47D65E5727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98F8-2B2E-4CA3-AD27-FFF5485219E0}" type="datetimeFigureOut">
              <a:rPr lang="en-US" smtClean="0"/>
              <a:pPr/>
              <a:t>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B4DE-347A-41F3-BE30-47D65E5727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98F8-2B2E-4CA3-AD27-FFF5485219E0}" type="datetimeFigureOut">
              <a:rPr lang="en-US" smtClean="0"/>
              <a:pPr/>
              <a:t>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B4DE-347A-41F3-BE30-47D65E5727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98F8-2B2E-4CA3-AD27-FFF5485219E0}" type="datetimeFigureOut">
              <a:rPr lang="en-US" smtClean="0"/>
              <a:pPr/>
              <a:t>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B4DE-347A-41F3-BE30-47D65E5727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798F8-2B2E-4CA3-AD27-FFF5485219E0}" type="datetimeFigureOut">
              <a:rPr lang="en-US" smtClean="0"/>
              <a:pPr/>
              <a:t>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B4DE-347A-41F3-BE30-47D65E5727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2C798F8-2B2E-4CA3-AD27-FFF5485219E0}" type="datetimeFigureOut">
              <a:rPr lang="en-US" smtClean="0"/>
              <a:pPr/>
              <a:t>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DB4DE-347A-41F3-BE30-47D65E5727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C798F8-2B2E-4CA3-AD27-FFF5485219E0}" type="datetimeFigureOut">
              <a:rPr lang="en-US" smtClean="0"/>
              <a:pPr/>
              <a:t>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DDB4DE-347A-41F3-BE30-47D65E5727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C798F8-2B2E-4CA3-AD27-FFF5485219E0}" type="datetimeFigureOut">
              <a:rPr lang="en-US" smtClean="0"/>
              <a:pPr/>
              <a:t>2/10/2018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DDB4DE-347A-41F3-BE30-47D65E5727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b="1" dirty="0" smtClean="0">
                <a:solidFill>
                  <a:srgbClr val="002060"/>
                </a:solidFill>
                <a:cs typeface="B Nazanin" pitchFamily="2" charset="-78"/>
              </a:rPr>
              <a:t>شیوه نامه فرصت تحقیقاتی داخل</a:t>
            </a:r>
            <a:endParaRPr lang="en-US" b="1" dirty="0">
              <a:solidFill>
                <a:srgbClr val="002060"/>
              </a:solidFill>
              <a:cs typeface="B Nazanin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92696"/>
            <a:ext cx="1728192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 algn="just" rtl="1"/>
            <a:r>
              <a:rPr lang="fa-IR" dirty="0" smtClean="0"/>
              <a:t>1- طول مدت فرصت تحقیقاتی داخل شش ماه است. </a:t>
            </a:r>
          </a:p>
          <a:p>
            <a:pPr algn="just" rtl="1"/>
            <a:r>
              <a:rPr lang="fa-IR" dirty="0" smtClean="0"/>
              <a:t>2- فرصت تحقیقاتی در صورت احراز یکی از شرایط ذیل و موافقت پردیس/ دانشکده میزبان و تایید دانشگاه مبدا و موافقت اداره کل  بورس حداکثر تا 9 ماه قابل تمدید می باشد.</a:t>
            </a:r>
          </a:p>
          <a:p>
            <a:pPr marL="109728" indent="0" algn="just" rtl="1">
              <a:buNone/>
            </a:pPr>
            <a:r>
              <a:rPr lang="fa-IR" dirty="0" smtClean="0"/>
              <a:t>1-2- اخذ پذیرش حداقل یک مقاله علمی – پژوهشی معتبر مستخرج از فعالیتهای دوره تحقیقاتی مورد تایید پردیس/ دانشکده مربوطه در طی فرصت تحقیقاتی.</a:t>
            </a:r>
          </a:p>
          <a:p>
            <a:pPr marL="109728" indent="0" algn="just" rtl="1">
              <a:buNone/>
            </a:pPr>
            <a:r>
              <a:rPr lang="fa-IR" dirty="0" smtClean="0"/>
              <a:t>2-2- ارائه گواهی ثبت اختراع/اکتشاف و یا آثار هنری از مراجع ذیصلاح.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طول مدت فرصت تحقیقاتی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rtl="1"/>
            <a:r>
              <a:rPr lang="fa-IR" b="1" dirty="0" smtClean="0"/>
              <a:t>پرداخت هزینه ها و سایر مزایای متقاضیان منتخب بر اساس موارد مندرج در آیین نامه فرصت تحقیقاتی صورت خواهد گرفت.</a:t>
            </a:r>
          </a:p>
          <a:p>
            <a:pPr algn="just" rtl="1"/>
            <a:r>
              <a:rPr lang="fa-IR" dirty="0" smtClean="0"/>
              <a:t>- کمک هزینه پژوهش و هزینه خوابگاه.(با ارائه گواهی محل تحصیل ازسوی وزارت به محل تحقیق پرداخت می شود). </a:t>
            </a:r>
          </a:p>
          <a:p>
            <a:pPr algn="just" rtl="1"/>
            <a:r>
              <a:rPr lang="fa-IR" dirty="0" smtClean="0"/>
              <a:t>* در صورتیکه محل انجام تحقیقات دانشجو در داخل کشور از میان موسسات غیر وابسته به وزارت علوم باشد؛ </a:t>
            </a:r>
            <a:r>
              <a:rPr lang="fa-IR" b="1" dirty="0" smtClean="0"/>
              <a:t>موافقت دانشگاه محل تحصیل </a:t>
            </a:r>
            <a:r>
              <a:rPr lang="fa-IR" dirty="0" smtClean="0"/>
              <a:t>درمورد واریز مبلغ کمک هزینه به حساب موسسه ذیربط الزامی است. </a:t>
            </a:r>
          </a:p>
          <a:p>
            <a:pPr algn="just" rtl="1"/>
            <a:r>
              <a:rPr lang="fa-IR" dirty="0" smtClean="0"/>
              <a:t>- نحوه پرداخت مقرری به دانشگاه محل تحقیق غیر از شهر محل تحصیل و در شهر محل تحصیل.</a:t>
            </a:r>
          </a:p>
          <a:p>
            <a:pPr algn="just" rtl="1"/>
            <a:r>
              <a:rPr lang="fa-IR" dirty="0" smtClean="0"/>
              <a:t>- ارائه گزارش کامل کار به اداره کل بورس جهت انجام تسویه حساب نهایی.</a:t>
            </a:r>
          </a:p>
          <a:p>
            <a:pPr algn="just" rtl="1"/>
            <a:r>
              <a:rPr lang="fa-IR" dirty="0" smtClean="0"/>
              <a:t>- انجام تسویه حساب مالی اضافه با اداره کل بورس در صورت انجام تحقیق کمتر از شش ماه.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تامین هزینه ها و امور مالی: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62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با تشکر از همکاری و صبوری شما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9" y="1481138"/>
            <a:ext cx="4525962" cy="4525962"/>
          </a:xfrm>
        </p:spPr>
      </p:pic>
    </p:spTree>
    <p:extLst>
      <p:ext uri="{BB962C8B-B14F-4D97-AF65-F5344CB8AC3E}">
        <p14:creationId xmlns:p14="http://schemas.microsoft.com/office/powerpoint/2010/main" val="6375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endParaRPr lang="fa-IR" sz="5400" dirty="0">
              <a:latin typeface="IranNastaliq" pitchFamily="2" charset="0"/>
              <a:cs typeface="B Fantezy" pitchFamily="2" charset="-78"/>
            </a:endParaRPr>
          </a:p>
          <a:p>
            <a:pPr marL="109728" indent="0" algn="ctr" rtl="1">
              <a:buNone/>
            </a:pPr>
            <a:r>
              <a:rPr lang="fa-IR" sz="5400" dirty="0" smtClean="0">
                <a:latin typeface="IranNastaliq" pitchFamily="2" charset="0"/>
                <a:cs typeface="B Fantezy" pitchFamily="2" charset="-78"/>
              </a:rPr>
              <a:t>سر </a:t>
            </a:r>
            <a:r>
              <a:rPr lang="fa-IR" sz="5400" dirty="0">
                <a:latin typeface="IranNastaliq" pitchFamily="2" charset="0"/>
                <a:cs typeface="B Fantezy" pitchFamily="2" charset="-78"/>
              </a:rPr>
              <a:t>آغاز هر نامه نام </a:t>
            </a:r>
            <a:r>
              <a:rPr lang="fa-IR" sz="5400" dirty="0" smtClean="0">
                <a:latin typeface="IranNastaliq" pitchFamily="2" charset="0"/>
                <a:cs typeface="B Fantezy" pitchFamily="2" charset="-78"/>
              </a:rPr>
              <a:t>خداست</a:t>
            </a:r>
            <a:endParaRPr lang="en-US" sz="5400" dirty="0" smtClean="0">
              <a:latin typeface="IranNastaliq" pitchFamily="2" charset="0"/>
              <a:cs typeface="B Fantezy" pitchFamily="2" charset="-78"/>
            </a:endParaRPr>
          </a:p>
          <a:p>
            <a:pPr marL="109728" indent="0" algn="ctr" rtl="1">
              <a:buNone/>
            </a:pPr>
            <a:r>
              <a:rPr lang="fa-IR" sz="5400" dirty="0">
                <a:latin typeface="IranNastaliq" pitchFamily="2" charset="0"/>
                <a:cs typeface="B Fantezy" pitchFamily="2" charset="-78"/>
              </a:rPr>
              <a:t>ک</a:t>
            </a:r>
            <a:r>
              <a:rPr lang="fa-IR" sz="5400" dirty="0" smtClean="0">
                <a:latin typeface="IranNastaliq" pitchFamily="2" charset="0"/>
                <a:cs typeface="B Fantezy" pitchFamily="2" charset="-78"/>
              </a:rPr>
              <a:t>ه </a:t>
            </a:r>
            <a:r>
              <a:rPr lang="fa-IR" sz="5400" dirty="0">
                <a:latin typeface="IranNastaliq" pitchFamily="2" charset="0"/>
                <a:cs typeface="B Fantezy" pitchFamily="2" charset="-78"/>
              </a:rPr>
              <a:t>بی نام او نامه یکسر خطاست</a:t>
            </a:r>
            <a:endParaRPr lang="en-US" sz="5400" dirty="0">
              <a:latin typeface="IranNastaliq" pitchFamily="2" charset="0"/>
              <a:cs typeface="B Fantezy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None/>
            </a:pPr>
            <a:r>
              <a:rPr lang="fa-IR" sz="3200" dirty="0" smtClean="0">
                <a:cs typeface="B Yagut" pitchFamily="2" charset="-78"/>
              </a:rPr>
              <a:t>بازگشت به شیوه نامه اجرایی فرصت تحقیقاتی کوتاه مدت در داخل و خارج از کشور به شماره 42/1/38440 مورخ 1395/4/21وزارت علوم تحقیقات و فناوری در خصوص واگذاری اختیارات حوزه ستادی وزارت به موسسات، با هدف تشویق دانشجویان دکتری داخل به توسعه فعالیت های عملی و پژوهشی و به منظور تبادل اطلاعات علمی با سایر دانشگاه های کشور شیوه نامه اجرایی استفاده از فرصت تحقیقاتی کوتاه مدت در داخل کشور بشرح ذیل اعلام می گردد:</a:t>
            </a:r>
            <a:endParaRPr lang="en-US" sz="3200" dirty="0">
              <a:cs typeface="B Yagut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16016" y="548680"/>
            <a:ext cx="36724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lvl="0" indent="-256032" algn="just" rtl="1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fa-IR" sz="4000" b="1" dirty="0" smtClean="0">
                <a:solidFill>
                  <a:srgbClr val="002060"/>
                </a:solidFill>
                <a:cs typeface="B Jadid" pitchFamily="2" charset="-78"/>
              </a:rPr>
              <a:t>مقدمه:</a:t>
            </a:r>
            <a:endParaRPr lang="en-US" sz="4000" b="1" dirty="0">
              <a:solidFill>
                <a:srgbClr val="002060"/>
              </a:solidFill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4000" b="1" dirty="0" smtClean="0">
                <a:cs typeface="B Yagut" pitchFamily="2" charset="-78"/>
              </a:rPr>
              <a:t>به منظور ایجاد فرصت جهت استفاده از امکانات و توان علمی – پژوهشی در دانشگاه تهران توسط دانشجویان سایر دانشگاه ها و یا پردیس/ دانشکده ها که واجد شرایط می باشند.</a:t>
            </a:r>
            <a:endParaRPr lang="en-US" sz="4000" b="1" dirty="0">
              <a:cs typeface="B Yagut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تعریف دوره: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03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fa-IR" sz="4000" b="1" dirty="0" smtClean="0">
                <a:cs typeface="B Nazanin" pitchFamily="2" charset="-78"/>
              </a:rPr>
              <a:t>شرایط متقاضی: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1- متقاضی بر اساس مقررات مندرج در آیین نامه فرصت تحقیقاتی وزارت مزبور، دانشجوی تمام وقت دوره های حضوری دانشگاه های معتبر و مورد تایید وزارت فوق بوده و داوطلب انجام فعالیت های علمی به منظور مهارتهای تخصصی باشد که توسط استاد راهنمای تمام وقت (دانشگاه و یا پردیس / دانشکده مبدا) جهت طی دوره فوق با مکاتبه رسمی معرفی می شود. 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2- متقاضی دارای پذیرش از یک موسسه معتبر مورد تایید گروه تخصصی دانشگاه محل تحصیل باشد.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3- متقاضی آزمون جامع را با موفقیت گذرانده و طرح پیشنهادی و رساله دکتری وی نیز تصویب شده باشد. 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4- حداکثر سنوات مجاز جهت فرصت تحقیقاتی هفت نیمسال می باشد.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5</a:t>
            </a:r>
            <a:r>
              <a:rPr lang="fa-IR" sz="2600" dirty="0" smtClean="0">
                <a:cs typeface="B Nazanin" pitchFamily="2" charset="-78"/>
              </a:rPr>
              <a:t>– متقاضی دارای مدرک معتبر زبان با احراز حدنصاب (40 درصد از نمره زبان </a:t>
            </a:r>
            <a:r>
              <a:rPr lang="en-US" sz="2600" dirty="0" smtClean="0">
                <a:cs typeface="B Nazanin" pitchFamily="2" charset="-78"/>
              </a:rPr>
              <a:t>MSRT</a:t>
            </a:r>
            <a:r>
              <a:rPr lang="fa-IR" sz="2600" dirty="0" smtClean="0">
                <a:cs typeface="B Nazanin" pitchFamily="2" charset="-78"/>
              </a:rPr>
              <a:t> )، </a:t>
            </a:r>
            <a:r>
              <a:rPr lang="en-US" sz="2600" dirty="0" smtClean="0">
                <a:cs typeface="B Nazanin" pitchFamily="2" charset="-78"/>
              </a:rPr>
              <a:t>)</a:t>
            </a:r>
            <a:r>
              <a:rPr lang="fa-IR" sz="2600" dirty="0" smtClean="0">
                <a:cs typeface="B Nazanin" pitchFamily="2" charset="-78"/>
              </a:rPr>
              <a:t>384 از  </a:t>
            </a:r>
            <a:r>
              <a:rPr lang="en-US" sz="2600" dirty="0" smtClean="0">
                <a:cs typeface="B Nazanin" pitchFamily="2" charset="-78"/>
              </a:rPr>
              <a:t>TOFEL:PBT</a:t>
            </a:r>
            <a:r>
              <a:rPr lang="fa-IR" sz="2600" dirty="0" smtClean="0">
                <a:cs typeface="B Nazanin" pitchFamily="2" charset="-78"/>
              </a:rPr>
              <a:t>)،</a:t>
            </a:r>
            <a:r>
              <a:rPr lang="en-US" sz="2600" dirty="0" smtClean="0">
                <a:cs typeface="B Nazanin" pitchFamily="2" charset="-78"/>
              </a:rPr>
              <a:t> </a:t>
            </a:r>
            <a:r>
              <a:rPr lang="fa-IR" sz="2600" dirty="0" smtClean="0">
                <a:cs typeface="B Nazanin" pitchFamily="2" charset="-78"/>
              </a:rPr>
              <a:t>(4 از </a:t>
            </a:r>
            <a:r>
              <a:rPr lang="en-US" sz="2600" dirty="0" smtClean="0">
                <a:cs typeface="B Nazanin" pitchFamily="2" charset="-78"/>
              </a:rPr>
              <a:t>IELTS</a:t>
            </a:r>
            <a:r>
              <a:rPr lang="fa-IR" sz="2600" dirty="0" smtClean="0">
                <a:cs typeface="B Nazanin" pitchFamily="2" charset="-78"/>
              </a:rPr>
              <a:t> )، (384 از </a:t>
            </a:r>
            <a:r>
              <a:rPr lang="en-US" sz="2600" dirty="0" smtClean="0">
                <a:cs typeface="B Nazanin" pitchFamily="2" charset="-78"/>
              </a:rPr>
              <a:t>TOLIMO</a:t>
            </a:r>
            <a:r>
              <a:rPr lang="fa-IR" sz="2600" smtClean="0">
                <a:cs typeface="B Nazanin" pitchFamily="2" charset="-78"/>
              </a:rPr>
              <a:t> )و (48 </a:t>
            </a:r>
            <a:r>
              <a:rPr lang="fa-IR" sz="2600" dirty="0" smtClean="0">
                <a:cs typeface="B Nazanin" pitchFamily="2" charset="-78"/>
              </a:rPr>
              <a:t>از  </a:t>
            </a:r>
            <a:r>
              <a:rPr lang="en-US" sz="2600" dirty="0" smtClean="0">
                <a:cs typeface="B Nazanin" pitchFamily="2" charset="-78"/>
              </a:rPr>
              <a:t>TOFEL:IBT</a:t>
            </a:r>
            <a:r>
              <a:rPr lang="fa-IR" sz="2600" dirty="0" smtClean="0">
                <a:cs typeface="B Nazanin" pitchFamily="2" charset="-78"/>
              </a:rPr>
              <a:t>) باشد</a:t>
            </a:r>
            <a:r>
              <a:rPr lang="fa-IR" dirty="0" smtClean="0">
                <a:cs typeface="B Nazanin" pitchFamily="2" charset="-78"/>
              </a:rPr>
              <a:t>.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4000" b="1" dirty="0" smtClean="0">
                <a:cs typeface="B Yagut" pitchFamily="2" charset="-78"/>
              </a:rPr>
              <a:t>عضو هیات علمی پذیرش دهنده فرصت مطالعاتی بایستی دارای حداقل مرتبه استادیار با دارای سه سال سابقه تحقیق و تدریس در مقطع تحصیلات تکمیلی و راهنمایی و دفاع حداقل یک رساله دکتری باشد. </a:t>
            </a:r>
            <a:endParaRPr lang="en-US" sz="4000" b="1" dirty="0">
              <a:cs typeface="B Yagut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شرایط عضو هیات علمی پذیرش دهنده: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39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sz="2800" b="1" dirty="0" smtClean="0">
                <a:solidFill>
                  <a:schemeClr val="bg2">
                    <a:lumMod val="50000"/>
                  </a:schemeClr>
                </a:solidFill>
              </a:rPr>
              <a:t>از دانشگاه های دیگر به دانشگاه تهران:</a:t>
            </a:r>
          </a:p>
          <a:p>
            <a:pPr algn="just" rtl="1"/>
            <a:r>
              <a:rPr lang="fa-IR" dirty="0" smtClean="0"/>
              <a:t>1- ارائه معرفی نامه استفاده از فرصت تحقیقاتی داخل از سوی دانشگاه و یا پردیس/دانشکده مبدا به اداره کل خدمات آموزشی دانشگاه تهران ( با عنوان معاونت آموزشی دانشگاه تهران)</a:t>
            </a:r>
          </a:p>
          <a:p>
            <a:pPr algn="just" rtl="1"/>
            <a:r>
              <a:rPr lang="fa-IR" dirty="0" smtClean="0"/>
              <a:t>2- بررسی درخواست در اداره کل خدمات آموزشی و ارسال به پردیس/ دانشکده مربوطه جهت بررسی و اعلام نظر در صورت حائز شرایط بودن متقاضی. </a:t>
            </a:r>
          </a:p>
          <a:p>
            <a:pPr algn="just" rtl="1"/>
            <a:r>
              <a:rPr lang="fa-IR" dirty="0" smtClean="0"/>
              <a:t>3- اعلام نتیجه دریافتی از سوی پردیس/ دانشکده ( بهمراه صورتجلسه شورای آموزشی و با ذکر تاریخ شروع به تحقیق)</a:t>
            </a:r>
          </a:p>
          <a:p>
            <a:pPr algn="just" rtl="1"/>
            <a:r>
              <a:rPr lang="fa-IR" dirty="0" smtClean="0"/>
              <a:t>4- ارسال موافقت نامه به دانشگاه محل تحصیل و رونوشت به مسئول هویت موقت در واحدهای مختلف دانشگاه تهران</a:t>
            </a:r>
          </a:p>
          <a:p>
            <a:pPr algn="just" rtl="1"/>
            <a:r>
              <a:rPr lang="fa-IR" dirty="0" smtClean="0"/>
              <a:t>تبصره: سایر مراحل بر اساس مقررات مندرج در آیین نامه مربوطه وزارت اعمال خواهد شد.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مراحل اجرایی: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6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fa-IR" sz="2400" b="1" dirty="0" smtClean="0">
                <a:solidFill>
                  <a:schemeClr val="bg2">
                    <a:lumMod val="50000"/>
                  </a:schemeClr>
                </a:solidFill>
              </a:rPr>
              <a:t>از </a:t>
            </a:r>
            <a:r>
              <a:rPr lang="fa-IR" sz="2400" b="1" dirty="0">
                <a:solidFill>
                  <a:schemeClr val="bg2">
                    <a:lumMod val="50000"/>
                  </a:schemeClr>
                </a:solidFill>
              </a:rPr>
              <a:t>دانشگاه </a:t>
            </a:r>
            <a:r>
              <a:rPr lang="fa-IR" sz="2400" b="1" dirty="0" smtClean="0">
                <a:solidFill>
                  <a:schemeClr val="bg2">
                    <a:lumMod val="50000"/>
                  </a:schemeClr>
                </a:solidFill>
              </a:rPr>
              <a:t>تهران به  </a:t>
            </a:r>
            <a:r>
              <a:rPr lang="fa-IR" sz="2400" b="1" dirty="0">
                <a:solidFill>
                  <a:schemeClr val="bg2">
                    <a:lumMod val="50000"/>
                  </a:schemeClr>
                </a:solidFill>
              </a:rPr>
              <a:t>دانشگاه </a:t>
            </a:r>
            <a:r>
              <a:rPr lang="fa-IR" sz="2400" b="1" dirty="0" smtClean="0">
                <a:solidFill>
                  <a:schemeClr val="bg2">
                    <a:lumMod val="50000"/>
                  </a:schemeClr>
                </a:solidFill>
              </a:rPr>
              <a:t>های دیگر:</a:t>
            </a:r>
            <a:endParaRPr lang="fa-IR" sz="2400" b="1" dirty="0">
              <a:solidFill>
                <a:schemeClr val="bg2">
                  <a:lumMod val="50000"/>
                </a:schemeClr>
              </a:solidFill>
            </a:endParaRPr>
          </a:p>
          <a:p>
            <a:pPr algn="just" rtl="1"/>
            <a:r>
              <a:rPr lang="fa-IR" dirty="0" smtClean="0"/>
              <a:t>1- ارائه معرفی نامه از پردیس/ دانشکده محل تحصیل به انضمام صورتجلسه شورای آموزشی با ذکر نام استاد راهنما و نام دانشگاه/ موسسه/ پژوهشگاه مورد متقاضی.</a:t>
            </a:r>
          </a:p>
          <a:p>
            <a:pPr algn="just" rtl="1"/>
            <a:r>
              <a:rPr lang="fa-IR" dirty="0" smtClean="0"/>
              <a:t>2- ارسال درخواست با امضای معاون محترم دانشگاه به معاون آموزشی/ پژوهشی/ دانشجویی دانشگاه مذکور.</a:t>
            </a:r>
          </a:p>
          <a:p>
            <a:pPr algn="just" rtl="1"/>
            <a:r>
              <a:rPr lang="fa-IR" dirty="0" smtClean="0"/>
              <a:t>3- دریافت موافقت از دانشگاه محل تحقیق </a:t>
            </a:r>
            <a:r>
              <a:rPr lang="fa-IR" dirty="0"/>
              <a:t>و</a:t>
            </a:r>
            <a:r>
              <a:rPr lang="fa-IR" dirty="0" smtClean="0"/>
              <a:t>اعلام آن به پردیس / دانشکده مذکور. </a:t>
            </a:r>
          </a:p>
          <a:p>
            <a:pPr algn="just" rtl="1"/>
            <a:r>
              <a:rPr lang="fa-IR" dirty="0" smtClean="0"/>
              <a:t>4- ارسال مدارک (فیزیکی) مورد نیاز، از پردیس/ دانشکده به اداره کل خدمات آموزشی جهت ارسال به سازمان امور دانشجویان.</a:t>
            </a:r>
            <a:endParaRPr lang="en-US" dirty="0" smtClean="0"/>
          </a:p>
          <a:p>
            <a:pPr algn="just" rtl="1"/>
            <a:r>
              <a:rPr lang="fa-IR" dirty="0" smtClean="0"/>
              <a:t>5- ارائه گواهی پایان کار بهمراه تایید استاد راهنما در سربرگ رسمی دانشگاه به اداره کل.</a:t>
            </a:r>
          </a:p>
          <a:p>
            <a:pPr algn="just" rtl="1"/>
            <a:r>
              <a:rPr lang="fa-IR" dirty="0" smtClean="0"/>
              <a:t>6- اعلام اتمام فرصت مطالعاتی به وزارت علوم از سوی اداره کل.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مراحل اجرایی: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279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170579"/>
          </a:xfrm>
        </p:spPr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مدارک مورد نیازجهت مکاتبه با سازمان امور دانشجویان: 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1- نامه رسمی از پردیس/ دانشکده با ذکر مشخصات و شماره دانشجویی داوطلب به اداره کل.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2- تصویر سند تعهد نامه محضری.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3- تصاویر احکام کارگزینی ضامنین.(</a:t>
            </a:r>
            <a:r>
              <a:rPr lang="fa-IR" sz="2000" dirty="0" smtClean="0">
                <a:cs typeface="B Nazanin" pitchFamily="2" charset="-78"/>
              </a:rPr>
              <a:t>در صورتی که ضامنین بازنشسته پدر و مادر باشند تصویر شناسنامه ایشان)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4- تصویر نامه موافقت دانشگاه محل تحقیق با عنوان </a:t>
            </a:r>
            <a:r>
              <a:rPr lang="fa-IR" b="1" dirty="0" smtClean="0">
                <a:cs typeface="B Nazanin" pitchFamily="2" charset="-78"/>
              </a:rPr>
              <a:t>معاون آموزشی دانشگاه تهرا</a:t>
            </a:r>
            <a:r>
              <a:rPr lang="fa-IR" dirty="0" smtClean="0">
                <a:cs typeface="B Nazanin" pitchFamily="2" charset="-78"/>
              </a:rPr>
              <a:t>ن و با امضای </a:t>
            </a:r>
            <a:r>
              <a:rPr lang="fa-IR" b="1" dirty="0" smtClean="0">
                <a:cs typeface="B Nazanin" pitchFamily="2" charset="-78"/>
              </a:rPr>
              <a:t>معاون آموزشی دانشگاه محل تحصیل</a:t>
            </a:r>
            <a:r>
              <a:rPr lang="fa-IR" dirty="0" smtClean="0">
                <a:cs typeface="B Nazanin" pitchFamily="2" charset="-78"/>
              </a:rPr>
              <a:t>.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5- فرم های 101 و102 و 103.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6- تصویر مدرک زبان.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7- تصویر کارت ملی دانشجو.</a:t>
            </a:r>
          </a:p>
          <a:p>
            <a:pPr algn="just" rtl="1">
              <a:buNone/>
            </a:pPr>
            <a:r>
              <a:rPr lang="fa-IR" dirty="0" smtClean="0">
                <a:cs typeface="B Nazanin" pitchFamily="2" charset="-78"/>
              </a:rPr>
              <a:t>**کلیه مدارک فوق نیز می بایست در سامانه سازمان امور دانشجویان </a:t>
            </a:r>
            <a:r>
              <a:rPr lang="en-US" dirty="0" smtClean="0">
                <a:cs typeface="B Nazanin" pitchFamily="2" charset="-78"/>
              </a:rPr>
              <a:t>saorg.ir</a:t>
            </a:r>
            <a:r>
              <a:rPr lang="fa-IR" dirty="0" smtClean="0">
                <a:cs typeface="B Nazanin" pitchFamily="2" charset="-78"/>
              </a:rPr>
              <a:t> تکمیل و بارگذاری گردد. </a:t>
            </a:r>
            <a:endParaRPr lang="en-US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7326</TotalTime>
  <Words>935</Words>
  <Application>Microsoft Office PowerPoint</Application>
  <PresentationFormat>On-screen Show (4:3)</PresentationFormat>
  <Paragraphs>54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Fantezy</vt:lpstr>
      <vt:lpstr>B Jadid</vt:lpstr>
      <vt:lpstr>B Nazanin</vt:lpstr>
      <vt:lpstr>B Yagut</vt:lpstr>
      <vt:lpstr>Calibri</vt:lpstr>
      <vt:lpstr>IranNastaliq</vt:lpstr>
      <vt:lpstr>Lucida Sans Unicode</vt:lpstr>
      <vt:lpstr>Verdana</vt:lpstr>
      <vt:lpstr>Wingdings 2</vt:lpstr>
      <vt:lpstr>Wingdings 3</vt:lpstr>
      <vt:lpstr>Concourse</vt:lpstr>
      <vt:lpstr>شیوه نامه فرصت تحقیقاتی داخل</vt:lpstr>
      <vt:lpstr>PowerPoint Presentation</vt:lpstr>
      <vt:lpstr>PowerPoint Presentation</vt:lpstr>
      <vt:lpstr>تعریف دوره:</vt:lpstr>
      <vt:lpstr>PowerPoint Presentation</vt:lpstr>
      <vt:lpstr>شرایط عضو هیات علمی پذیرش دهنده:</vt:lpstr>
      <vt:lpstr>مراحل اجرایی:</vt:lpstr>
      <vt:lpstr>مراحل اجرایی:</vt:lpstr>
      <vt:lpstr>PowerPoint Presentation</vt:lpstr>
      <vt:lpstr>طول مدت فرصت تحقیقاتی :</vt:lpstr>
      <vt:lpstr>تامین هزینه ها و امور مالی:</vt:lpstr>
      <vt:lpstr>با تشکر از همکاری و صبوری شما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کمک راهنمایی و مشاوره تحصیلی</dc:title>
  <dc:creator>Namaki</dc:creator>
  <cp:lastModifiedBy>web</cp:lastModifiedBy>
  <cp:revision>66</cp:revision>
  <dcterms:created xsi:type="dcterms:W3CDTF">2016-01-23T04:46:25Z</dcterms:created>
  <dcterms:modified xsi:type="dcterms:W3CDTF">2018-02-10T07:25:39Z</dcterms:modified>
</cp:coreProperties>
</file>